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2" r:id="rId5"/>
    <p:sldId id="263" r:id="rId6"/>
    <p:sldId id="301" r:id="rId7"/>
    <p:sldId id="297" r:id="rId8"/>
    <p:sldId id="269" r:id="rId9"/>
    <p:sldId id="271" r:id="rId10"/>
    <p:sldId id="294" r:id="rId11"/>
    <p:sldId id="298" r:id="rId12"/>
    <p:sldId id="299" r:id="rId13"/>
    <p:sldId id="283" r:id="rId14"/>
    <p:sldId id="276" r:id="rId15"/>
    <p:sldId id="286" r:id="rId16"/>
    <p:sldId id="274" r:id="rId17"/>
    <p:sldId id="293" r:id="rId18"/>
    <p:sldId id="300" r:id="rId19"/>
    <p:sldId id="289" r:id="rId20"/>
    <p:sldId id="292" r:id="rId21"/>
    <p:sldId id="277" r:id="rId22"/>
    <p:sldId id="295"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p:restoredTop sz="94613"/>
  </p:normalViewPr>
  <p:slideViewPr>
    <p:cSldViewPr snapToGrid="0" snapToObjects="1">
      <p:cViewPr>
        <p:scale>
          <a:sx n="100" d="100"/>
          <a:sy n="100" d="100"/>
        </p:scale>
        <p:origin x="880" y="5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12/3/17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12/3/17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12/3/17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12/3/17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12/3/17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t>12/3/17</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t>12/3/17</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D92626-37D2-4832-BF7A-BC283494A20D}" type="datetimeFigureOut">
              <a:rPr lang="en-US" smtClean="0"/>
              <a:t>12/3/17</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t>12/3/17</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12/3/17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12/3/17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t>12/3/17</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Family and Intimate Relationship </a:t>
            </a:r>
            <a:endParaRPr lang="en-US" dirty="0"/>
          </a:p>
        </p:txBody>
      </p:sp>
      <p:sp>
        <p:nvSpPr>
          <p:cNvPr id="3" name="Subtitle 2"/>
          <p:cNvSpPr>
            <a:spLocks noGrp="1"/>
          </p:cNvSpPr>
          <p:nvPr>
            <p:ph type="subTitle" idx="1"/>
          </p:nvPr>
        </p:nvSpPr>
        <p:spPr/>
        <p:txBody>
          <a:bodyPr/>
          <a:lstStyle/>
          <a:p>
            <a:r>
              <a:rPr lang="en-US" dirty="0" smtClean="0"/>
              <a:t>Chapter 14 </a:t>
            </a:r>
            <a:endParaRPr lang="en-US" dirty="0"/>
          </a:p>
        </p:txBody>
      </p:sp>
    </p:spTree>
    <p:extLst>
      <p:ext uri="{BB962C8B-B14F-4D97-AF65-F5344CB8AC3E}">
        <p14:creationId xmlns:p14="http://schemas.microsoft.com/office/powerpoint/2010/main" val="384741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U.S. Family</a:t>
            </a:r>
            <a:endParaRPr lang="en-US" dirty="0"/>
          </a:p>
        </p:txBody>
      </p:sp>
      <p:sp>
        <p:nvSpPr>
          <p:cNvPr id="6" name="Content Placeholder 5"/>
          <p:cNvSpPr>
            <a:spLocks noGrp="1"/>
          </p:cNvSpPr>
          <p:nvPr>
            <p:ph sz="half" idx="1"/>
          </p:nvPr>
        </p:nvSpPr>
        <p:spPr/>
        <p:txBody>
          <a:bodyPr>
            <a:normAutofit fontScale="92500" lnSpcReduction="20000"/>
          </a:bodyPr>
          <a:lstStyle/>
          <a:p>
            <a:endParaRPr lang="en-US"/>
          </a:p>
        </p:txBody>
      </p:sp>
      <p:sp>
        <p:nvSpPr>
          <p:cNvPr id="7" name="Content Placeholder 6"/>
          <p:cNvSpPr>
            <a:spLocks noGrp="1"/>
          </p:cNvSpPr>
          <p:nvPr>
            <p:ph sz="half" idx="2"/>
          </p:nvPr>
        </p:nvSpPr>
        <p:spPr>
          <a:xfrm>
            <a:off x="6451600" y="1645920"/>
            <a:ext cx="2235199" cy="2722880"/>
          </a:xfrm>
        </p:spPr>
        <p:txBody>
          <a:bodyPr>
            <a:normAutofit fontScale="92500" lnSpcReduction="20000"/>
          </a:bodyPr>
          <a:lstStyle/>
          <a:p>
            <a:r>
              <a:rPr lang="en-US" dirty="0"/>
              <a:t>The average American family in 2014 consisted of 3.13 persons.</a:t>
            </a:r>
          </a:p>
        </p:txBody>
      </p:sp>
      <p:pic>
        <p:nvPicPr>
          <p:cNvPr id="5" name="Picture 4"/>
          <p:cNvPicPr>
            <a:picLocks noChangeAspect="1"/>
          </p:cNvPicPr>
          <p:nvPr/>
        </p:nvPicPr>
        <p:blipFill>
          <a:blip r:embed="rId2"/>
          <a:stretch>
            <a:fillRect/>
          </a:stretch>
        </p:blipFill>
        <p:spPr>
          <a:xfrm>
            <a:off x="0" y="1396536"/>
            <a:ext cx="6451600" cy="5346700"/>
          </a:xfrm>
          <a:prstGeom prst="rect">
            <a:avLst/>
          </a:prstGeom>
        </p:spPr>
      </p:pic>
    </p:spTree>
    <p:extLst>
      <p:ext uri="{BB962C8B-B14F-4D97-AF65-F5344CB8AC3E}">
        <p14:creationId xmlns:p14="http://schemas.microsoft.com/office/powerpoint/2010/main" val="2916599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Contraceptives Used Among Married Women </a:t>
            </a:r>
            <a:endParaRPr lang="en-US" dirty="0"/>
          </a:p>
        </p:txBody>
      </p:sp>
      <p:pic>
        <p:nvPicPr>
          <p:cNvPr id="5" name="Picture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0014" t="7120" b="15994"/>
          <a:stretch/>
        </p:blipFill>
        <p:spPr>
          <a:xfrm>
            <a:off x="266700" y="1511300"/>
            <a:ext cx="8699500" cy="5041900"/>
          </a:xfrm>
        </p:spPr>
      </p:pic>
    </p:spTree>
    <p:extLst>
      <p:ext uri="{BB962C8B-B14F-4D97-AF65-F5344CB8AC3E}">
        <p14:creationId xmlns:p14="http://schemas.microsoft.com/office/powerpoint/2010/main" val="62811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First-Cousin Marriage Laws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07" t="4305" b="32073"/>
          <a:stretch/>
        </p:blipFill>
        <p:spPr>
          <a:xfrm>
            <a:off x="228600" y="1498600"/>
            <a:ext cx="8737600" cy="5143500"/>
          </a:xfrm>
        </p:spPr>
      </p:pic>
    </p:spTree>
    <p:extLst>
      <p:ext uri="{BB962C8B-B14F-4D97-AF65-F5344CB8AC3E}">
        <p14:creationId xmlns:p14="http://schemas.microsoft.com/office/powerpoint/2010/main" val="201561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lstStyle/>
          <a:p>
            <a:pPr>
              <a:lnSpc>
                <a:spcPct val="95000"/>
              </a:lnSpc>
            </a:pPr>
            <a:r>
              <a:rPr lang="en-US" altLang="en-US"/>
              <a:t>Dual-Income Families</a:t>
            </a:r>
          </a:p>
        </p:txBody>
      </p:sp>
      <p:sp>
        <p:nvSpPr>
          <p:cNvPr id="594947" name="Rectangle 3"/>
          <p:cNvSpPr>
            <a:spLocks noGrp="1" noChangeArrowheads="1"/>
          </p:cNvSpPr>
          <p:nvPr>
            <p:ph type="body" idx="1"/>
          </p:nvPr>
        </p:nvSpPr>
        <p:spPr/>
        <p:txBody>
          <a:bodyPr>
            <a:normAutofit/>
          </a:bodyPr>
          <a:lstStyle/>
          <a:p>
            <a:r>
              <a:rPr lang="en-US" altLang="en-US" dirty="0"/>
              <a:t>Among married people between the ages of 25 and 34, 95% of men and 68% of women were in the labor force in 2005</a:t>
            </a:r>
          </a:p>
          <a:p>
            <a:pPr marL="0" indent="0">
              <a:buNone/>
            </a:pPr>
            <a:endParaRPr lang="en-US" altLang="en-US" dirty="0"/>
          </a:p>
        </p:txBody>
      </p:sp>
    </p:spTree>
    <p:extLst>
      <p:ext uri="{BB962C8B-B14F-4D97-AF65-F5344CB8AC3E}">
        <p14:creationId xmlns:p14="http://schemas.microsoft.com/office/powerpoint/2010/main" val="84029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Prenuptial Agreement</a:t>
            </a:r>
            <a:endParaRPr lang="en-US" dirty="0"/>
          </a:p>
        </p:txBody>
      </p:sp>
      <p:sp>
        <p:nvSpPr>
          <p:cNvPr id="3" name="Content Placeholder 2"/>
          <p:cNvSpPr>
            <a:spLocks noGrp="1"/>
          </p:cNvSpPr>
          <p:nvPr>
            <p:ph idx="1"/>
          </p:nvPr>
        </p:nvSpPr>
        <p:spPr>
          <a:xfrm>
            <a:off x="193268" y="1494374"/>
            <a:ext cx="8710872" cy="5215214"/>
          </a:xfrm>
        </p:spPr>
        <p:txBody>
          <a:bodyPr>
            <a:noAutofit/>
          </a:bodyPr>
          <a:lstStyle/>
          <a:p>
            <a:pPr marL="342900" indent="-342900">
              <a:buAutoNum type="arabicPeriod"/>
            </a:pPr>
            <a:r>
              <a:rPr lang="en-US" sz="1800" dirty="0" smtClean="0"/>
              <a:t>You </a:t>
            </a:r>
            <a:r>
              <a:rPr lang="en-US" sz="1800" dirty="0"/>
              <a:t>are much wealthier than your partner. </a:t>
            </a:r>
            <a:endParaRPr lang="en-US" sz="1800" dirty="0" smtClean="0"/>
          </a:p>
          <a:p>
            <a:pPr marL="342900" indent="-342900">
              <a:buAutoNum type="arabicPeriod"/>
            </a:pPr>
            <a:r>
              <a:rPr lang="en-US" sz="1800" dirty="0" smtClean="0"/>
              <a:t>You </a:t>
            </a:r>
            <a:r>
              <a:rPr lang="en-US" sz="1800" dirty="0"/>
              <a:t>earn much more than your partner. </a:t>
            </a:r>
            <a:endParaRPr lang="en-US" sz="1800" dirty="0" smtClean="0"/>
          </a:p>
          <a:p>
            <a:pPr marL="342900" indent="-342900">
              <a:buAutoNum type="arabicPeriod"/>
            </a:pPr>
            <a:r>
              <a:rPr lang="en-US" sz="1800" dirty="0" smtClean="0"/>
              <a:t>You </a:t>
            </a:r>
            <a:r>
              <a:rPr lang="en-US" sz="1800" dirty="0"/>
              <a:t>are remarrying. When you remarry, your legal and financial concerns are often very different than in your first marriage. You may have children from a previous marriage, support obligations, and own a home or other significant assets. A prenuptial agreement can ensure that when you pass away, your assets are distributed according to your wishes, and that neither your first family, nor your new family are cut off</a:t>
            </a:r>
            <a:r>
              <a:rPr lang="en-US" sz="1800" dirty="0" smtClean="0"/>
              <a:t>.</a:t>
            </a:r>
          </a:p>
          <a:p>
            <a:pPr marL="342900" indent="-342900">
              <a:buAutoNum type="arabicPeriod"/>
            </a:pPr>
            <a:r>
              <a:rPr lang="en-US" sz="1800" dirty="0" smtClean="0"/>
              <a:t> </a:t>
            </a:r>
            <a:r>
              <a:rPr lang="en-US" sz="1800" dirty="0"/>
              <a:t>Your partner has a high debt load. </a:t>
            </a:r>
          </a:p>
          <a:p>
            <a:pPr marL="342900" indent="-342900">
              <a:buAutoNum type="arabicPeriod"/>
            </a:pPr>
            <a:r>
              <a:rPr lang="en-US" sz="1800" dirty="0" smtClean="0"/>
              <a:t> </a:t>
            </a:r>
            <a:r>
              <a:rPr lang="en-US" sz="1800" dirty="0"/>
              <a:t>You own part of a business. Without a prenuptial agreement, when your marriage ends, your spouse could end up owning a share of your business. </a:t>
            </a:r>
            <a:endParaRPr lang="en-US" sz="1800" dirty="0" smtClean="0"/>
          </a:p>
          <a:p>
            <a:pPr marL="342900" indent="-342900">
              <a:buAutoNum type="arabicPeriod"/>
            </a:pPr>
            <a:r>
              <a:rPr lang="en-US" sz="1800" dirty="0" smtClean="0"/>
              <a:t>To </a:t>
            </a:r>
            <a:r>
              <a:rPr lang="en-US" sz="1800" dirty="0"/>
              <a:t>prevent your spouse from overturning your estate plan. A prenuptial agreement can ensure that you estate plan works, and, for instance, ensure that a specific heirloom remains in your </a:t>
            </a:r>
            <a:r>
              <a:rPr lang="en-US" sz="1800" dirty="0" smtClean="0"/>
              <a:t>family.</a:t>
            </a:r>
          </a:p>
          <a:p>
            <a:pPr marL="342900" indent="-342900">
              <a:buAutoNum type="arabicPeriod"/>
            </a:pPr>
            <a:r>
              <a:rPr lang="en-US" sz="1800" dirty="0" smtClean="0"/>
              <a:t>If </a:t>
            </a:r>
            <a:r>
              <a:rPr lang="en-US" sz="1800" dirty="0"/>
              <a:t>you plan to quit your job to raise children. Quitting your job will negatively impact your income and your wealth. A prenuptial agreement can ensure that the financial burden of raising the children is shared fairly by both partners.</a:t>
            </a:r>
          </a:p>
        </p:txBody>
      </p:sp>
    </p:spTree>
    <p:extLst>
      <p:ext uri="{BB962C8B-B14F-4D97-AF65-F5344CB8AC3E}">
        <p14:creationId xmlns:p14="http://schemas.microsoft.com/office/powerpoint/2010/main" val="3127498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r>
              <a:rPr lang="en-US" altLang="en-US" dirty="0" smtClean="0"/>
              <a:t>Divorce</a:t>
            </a:r>
            <a:endParaRPr lang="en-US" altLang="en-US" dirty="0"/>
          </a:p>
        </p:txBody>
      </p:sp>
      <p:sp>
        <p:nvSpPr>
          <p:cNvPr id="598019" name="Rectangle 3"/>
          <p:cNvSpPr>
            <a:spLocks noGrp="1" noChangeArrowheads="1"/>
          </p:cNvSpPr>
          <p:nvPr>
            <p:ph type="body" idx="1"/>
          </p:nvPr>
        </p:nvSpPr>
        <p:spPr/>
        <p:txBody>
          <a:bodyPr>
            <a:normAutofit lnSpcReduction="10000"/>
          </a:bodyPr>
          <a:lstStyle/>
          <a:p>
            <a:r>
              <a:rPr lang="en-US" altLang="en-US" dirty="0"/>
              <a:t>Divorce rates increased in late 1960s, started to level and decline since late </a:t>
            </a:r>
            <a:r>
              <a:rPr lang="en-US" altLang="en-US" dirty="0" smtClean="0"/>
              <a:t>1980s</a:t>
            </a:r>
          </a:p>
          <a:p>
            <a:r>
              <a:rPr lang="en-US" altLang="en-US" dirty="0" smtClean="0"/>
              <a:t>Women </a:t>
            </a:r>
            <a:r>
              <a:rPr lang="en-US" altLang="en-US" dirty="0"/>
              <a:t>less likely than men to remarry because many retain custody of </a:t>
            </a:r>
            <a:r>
              <a:rPr lang="en-US" altLang="en-US" dirty="0" smtClean="0"/>
              <a:t>children</a:t>
            </a:r>
          </a:p>
          <a:p>
            <a:r>
              <a:rPr lang="en-US" altLang="en-US" dirty="0"/>
              <a:t>Greater social acceptance of divorce</a:t>
            </a:r>
          </a:p>
          <a:p>
            <a:r>
              <a:rPr lang="en-US" altLang="en-US" dirty="0"/>
              <a:t>More liberal divorce </a:t>
            </a:r>
            <a:r>
              <a:rPr lang="en-US" altLang="en-US" dirty="0" smtClean="0"/>
              <a:t>laws</a:t>
            </a:r>
          </a:p>
          <a:p>
            <a:r>
              <a:rPr lang="en-US" altLang="en-US" dirty="0" smtClean="0"/>
              <a:t>About </a:t>
            </a:r>
            <a:r>
              <a:rPr lang="en-US" altLang="en-US" dirty="0"/>
              <a:t>a third of children benefit from divorce because it lessens exposure to conflict</a:t>
            </a:r>
          </a:p>
          <a:p>
            <a:endParaRPr lang="en-US" altLang="en-US" dirty="0"/>
          </a:p>
          <a:p>
            <a:pPr lvl="1"/>
            <a:endParaRPr lang="en-US" altLang="en-US" dirty="0"/>
          </a:p>
        </p:txBody>
      </p:sp>
    </p:spTree>
    <p:extLst>
      <p:ext uri="{BB962C8B-B14F-4D97-AF65-F5344CB8AC3E}">
        <p14:creationId xmlns:p14="http://schemas.microsoft.com/office/powerpoint/2010/main" val="401707780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80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80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80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801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8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19"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8229600" cy="1143000"/>
          </a:xfrm>
        </p:spPr>
        <p:txBody>
          <a:bodyPr/>
          <a:lstStyle/>
          <a:p>
            <a:r>
              <a:rPr lang="en-US" dirty="0" smtClean="0"/>
              <a:t>Divorce</a:t>
            </a:r>
            <a:endParaRPr lang="en-US" dirty="0"/>
          </a:p>
        </p:txBody>
      </p:sp>
      <p:pic>
        <p:nvPicPr>
          <p:cNvPr id="5" name="Picture 4" descr="Screen Shot 2012-12-02 at 1.28.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112" y="4343520"/>
            <a:ext cx="7403231" cy="2003944"/>
          </a:xfrm>
          <a:prstGeom prst="rect">
            <a:avLst/>
          </a:prstGeom>
        </p:spPr>
      </p:pic>
      <p:pic>
        <p:nvPicPr>
          <p:cNvPr id="6" name="Picture 5" descr="Screen Shot 2012-12-02 at 1.29.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92" y="1397000"/>
            <a:ext cx="7454307" cy="2641600"/>
          </a:xfrm>
          <a:prstGeom prst="rect">
            <a:avLst/>
          </a:prstGeom>
        </p:spPr>
      </p:pic>
    </p:spTree>
    <p:extLst>
      <p:ext uri="{BB962C8B-B14F-4D97-AF65-F5344CB8AC3E}">
        <p14:creationId xmlns:p14="http://schemas.microsoft.com/office/powerpoint/2010/main" val="3153143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Perspective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Median age at first marriage has increased as more people wait to be economically secure</a:t>
            </a:r>
          </a:p>
          <a:p>
            <a:r>
              <a:rPr lang="en-US" dirty="0" smtClean="0"/>
              <a:t>Number of children has decreased because of economic insecurity</a:t>
            </a:r>
          </a:p>
          <a:p>
            <a:r>
              <a:rPr lang="en-US" dirty="0" smtClean="0"/>
              <a:t>Number of dual income households have increased due to economic reasons</a:t>
            </a:r>
          </a:p>
          <a:p>
            <a:r>
              <a:rPr lang="en-US" dirty="0" smtClean="0"/>
              <a:t>Divorce rates have increased </a:t>
            </a:r>
          </a:p>
          <a:p>
            <a:r>
              <a:rPr lang="en-US" dirty="0" smtClean="0"/>
              <a:t>Number of single parent households have increased (especially African Americans)</a:t>
            </a:r>
            <a:endParaRPr lang="en-US" dirty="0"/>
          </a:p>
        </p:txBody>
      </p:sp>
    </p:spTree>
    <p:extLst>
      <p:ext uri="{BB962C8B-B14F-4D97-AF65-F5344CB8AC3E}">
        <p14:creationId xmlns:p14="http://schemas.microsoft.com/office/powerpoint/2010/main" val="3970510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Family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Some suggest that parents put children ahead of their own careers by limiting their joint workweek to 60 hrs. Agree?</a:t>
            </a:r>
          </a:p>
          <a:p>
            <a:pPr marL="514350" indent="-514350">
              <a:buFont typeface="+mj-lt"/>
              <a:buAutoNum type="arabicPeriod"/>
            </a:pPr>
            <a:r>
              <a:rPr lang="en-US" dirty="0" smtClean="0"/>
              <a:t>Some suggest that marriage is weaker today because women are rejecting patriarchal relationships. Agree? </a:t>
            </a:r>
          </a:p>
        </p:txBody>
      </p:sp>
    </p:spTree>
    <p:extLst>
      <p:ext uri="{BB962C8B-B14F-4D97-AF65-F5344CB8AC3E}">
        <p14:creationId xmlns:p14="http://schemas.microsoft.com/office/powerpoint/2010/main" val="15565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Parenting Styles</a:t>
            </a:r>
            <a:endParaRPr lang="en-US" dirty="0"/>
          </a:p>
        </p:txBody>
      </p:sp>
      <p:sp>
        <p:nvSpPr>
          <p:cNvPr id="3" name="Content Placeholder 2"/>
          <p:cNvSpPr>
            <a:spLocks noGrp="1"/>
          </p:cNvSpPr>
          <p:nvPr>
            <p:ph idx="1"/>
          </p:nvPr>
        </p:nvSpPr>
        <p:spPr>
          <a:xfrm>
            <a:off x="203200" y="1396536"/>
            <a:ext cx="8674100" cy="5224397"/>
          </a:xfrm>
        </p:spPr>
        <p:txBody>
          <a:bodyPr>
            <a:noAutofit/>
          </a:bodyPr>
          <a:lstStyle/>
          <a:p>
            <a:r>
              <a:rPr lang="en-US" sz="1800" b="1" dirty="0" smtClean="0"/>
              <a:t>Authoritarian </a:t>
            </a:r>
            <a:r>
              <a:rPr lang="en-US" sz="1800" b="1" dirty="0"/>
              <a:t>Parenting</a:t>
            </a:r>
            <a:r>
              <a:rPr lang="en-US" sz="1800" dirty="0"/>
              <a:t/>
            </a:r>
            <a:br>
              <a:rPr lang="en-US" sz="1800" dirty="0"/>
            </a:br>
            <a:r>
              <a:rPr lang="en-US" sz="1800" dirty="0" smtClean="0"/>
              <a:t>Children </a:t>
            </a:r>
            <a:r>
              <a:rPr lang="en-US" sz="1800" dirty="0"/>
              <a:t>are expected to follow the strict </a:t>
            </a:r>
            <a:r>
              <a:rPr lang="en-US" sz="1800" dirty="0" smtClean="0"/>
              <a:t>rules.  </a:t>
            </a:r>
            <a:r>
              <a:rPr lang="en-US" sz="1800" dirty="0"/>
              <a:t>Failure to follow </a:t>
            </a:r>
            <a:r>
              <a:rPr lang="en-US" sz="1800" dirty="0" smtClean="0"/>
              <a:t>rules results </a:t>
            </a:r>
            <a:r>
              <a:rPr lang="en-US" sz="1800" dirty="0"/>
              <a:t>in punishment. </a:t>
            </a:r>
            <a:r>
              <a:rPr lang="en-US" sz="1800" dirty="0" smtClean="0"/>
              <a:t>Parents </a:t>
            </a:r>
            <a:r>
              <a:rPr lang="en-US" sz="1800" dirty="0"/>
              <a:t>fail to explain the reasoning behind </a:t>
            </a:r>
            <a:r>
              <a:rPr lang="en-US" sz="1800" dirty="0" smtClean="0"/>
              <a:t>the </a:t>
            </a:r>
            <a:r>
              <a:rPr lang="en-US" sz="1800" dirty="0"/>
              <a:t>rules. </a:t>
            </a:r>
            <a:endParaRPr lang="en-US" sz="1800" dirty="0" smtClean="0"/>
          </a:p>
          <a:p>
            <a:r>
              <a:rPr lang="en-US" sz="1800" b="1" dirty="0" smtClean="0"/>
              <a:t>Authoritative </a:t>
            </a:r>
            <a:r>
              <a:rPr lang="en-US" sz="1800" b="1" dirty="0"/>
              <a:t>Parenting</a:t>
            </a:r>
            <a:r>
              <a:rPr lang="en-US" sz="1800" dirty="0"/>
              <a:t/>
            </a:r>
            <a:br>
              <a:rPr lang="en-US" sz="1800" dirty="0"/>
            </a:br>
            <a:r>
              <a:rPr lang="en-US" sz="1800" dirty="0" smtClean="0"/>
              <a:t>Children </a:t>
            </a:r>
            <a:r>
              <a:rPr lang="en-US" sz="1800" dirty="0"/>
              <a:t>are expected to </a:t>
            </a:r>
            <a:r>
              <a:rPr lang="en-US" sz="1800" dirty="0" smtClean="0"/>
              <a:t>follow</a:t>
            </a:r>
            <a:r>
              <a:rPr lang="en-US" sz="1800" dirty="0"/>
              <a:t> the strict rules established by the </a:t>
            </a:r>
            <a:r>
              <a:rPr lang="en-US" sz="1800" dirty="0" smtClean="0"/>
              <a:t>parents. </a:t>
            </a:r>
            <a:r>
              <a:rPr lang="en-US" sz="1800" dirty="0"/>
              <a:t>Authoritative parents are responsive to their children and willing to listen to questions. When children fail to meet the expectations, these parents are more nurturing and forgiving rather than </a:t>
            </a:r>
            <a:r>
              <a:rPr lang="en-US" sz="1800" dirty="0" smtClean="0"/>
              <a:t>punishing. </a:t>
            </a:r>
            <a:r>
              <a:rPr lang="en-US" sz="1800" dirty="0"/>
              <a:t>Their disciplinary methods are supportive, rather than </a:t>
            </a:r>
            <a:r>
              <a:rPr lang="en-US" sz="1800" dirty="0" smtClean="0"/>
              <a:t>punitive.</a:t>
            </a:r>
          </a:p>
          <a:p>
            <a:r>
              <a:rPr lang="en-US" sz="1800" b="1" dirty="0" smtClean="0"/>
              <a:t>Permissive </a:t>
            </a:r>
            <a:r>
              <a:rPr lang="en-US" sz="1800" b="1" dirty="0"/>
              <a:t>Parenting</a:t>
            </a:r>
            <a:r>
              <a:rPr lang="en-US" sz="1800" dirty="0"/>
              <a:t/>
            </a:r>
            <a:br>
              <a:rPr lang="en-US" sz="1800" dirty="0"/>
            </a:br>
            <a:r>
              <a:rPr lang="en-US" sz="1800" dirty="0"/>
              <a:t>Permissive </a:t>
            </a:r>
            <a:r>
              <a:rPr lang="en-US" sz="1800" dirty="0" smtClean="0"/>
              <a:t>parents</a:t>
            </a:r>
            <a:r>
              <a:rPr lang="en-US" sz="1800" dirty="0"/>
              <a:t> </a:t>
            </a:r>
            <a:r>
              <a:rPr lang="en-US" sz="1800" dirty="0" smtClean="0"/>
              <a:t>have </a:t>
            </a:r>
            <a:r>
              <a:rPr lang="en-US" sz="1800" dirty="0"/>
              <a:t>very few demands to make of their children. These parents rarely discipline their children because they have relatively low expectations of maturity and self-control. </a:t>
            </a:r>
            <a:r>
              <a:rPr lang="en-US" sz="1800" dirty="0" smtClean="0"/>
              <a:t> They are generally </a:t>
            </a:r>
            <a:r>
              <a:rPr lang="en-US" sz="1800" dirty="0"/>
              <a:t>nurturing and communicative with their children, often taking on the status of a friend more than that of a parent.</a:t>
            </a:r>
          </a:p>
          <a:p>
            <a:r>
              <a:rPr lang="en-US" sz="1800" b="1" dirty="0"/>
              <a:t>Uninvolved Parenting</a:t>
            </a:r>
            <a:r>
              <a:rPr lang="en-US" sz="1800" dirty="0"/>
              <a:t/>
            </a:r>
            <a:br>
              <a:rPr lang="en-US" sz="1800" dirty="0"/>
            </a:br>
            <a:r>
              <a:rPr lang="en-US" sz="1800" dirty="0"/>
              <a:t>An uninvolved parenting style is characterized by few demands, low responsiveness and little communication. While these parents fulfill the child's basic needs, they are generally detached from their child's life. </a:t>
            </a:r>
          </a:p>
        </p:txBody>
      </p:sp>
    </p:spTree>
    <p:extLst>
      <p:ext uri="{BB962C8B-B14F-4D97-AF65-F5344CB8AC3E}">
        <p14:creationId xmlns:p14="http://schemas.microsoft.com/office/powerpoint/2010/main" val="155471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normAutofit/>
          </a:bodyPr>
          <a:lstStyle/>
          <a:p>
            <a:r>
              <a:rPr lang="en-US" dirty="0" smtClean="0"/>
              <a:t>Family</a:t>
            </a:r>
            <a:endParaRPr lang="en-US" dirty="0"/>
          </a:p>
        </p:txBody>
      </p:sp>
      <p:sp>
        <p:nvSpPr>
          <p:cNvPr id="573443" name="Rectangle 3"/>
          <p:cNvSpPr>
            <a:spLocks noGrp="1" noChangeArrowheads="1"/>
          </p:cNvSpPr>
          <p:nvPr>
            <p:ph type="body" idx="1"/>
          </p:nvPr>
        </p:nvSpPr>
        <p:spPr/>
        <p:txBody>
          <a:bodyPr>
            <a:normAutofit fontScale="92500" lnSpcReduction="10000"/>
          </a:bodyPr>
          <a:lstStyle/>
          <a:p>
            <a:r>
              <a:rPr lang="en-US" dirty="0"/>
              <a:t>Family: set of people related by blood, marriage, or some other agreed-upon relationship, or adoption who share primary responsibility for reproduction and caring for members of society</a:t>
            </a:r>
          </a:p>
          <a:p>
            <a:r>
              <a:rPr lang="en-US" dirty="0"/>
              <a:t>Nuclear family: nucleus or core upon which larger family groups are </a:t>
            </a:r>
            <a:r>
              <a:rPr lang="en-US" dirty="0" smtClean="0"/>
              <a:t>built</a:t>
            </a:r>
          </a:p>
          <a:p>
            <a:r>
              <a:rPr lang="en-US" dirty="0"/>
              <a:t>Extended family: family in which relatives live in same home as parents and their children</a:t>
            </a:r>
          </a:p>
          <a:p>
            <a:endParaRPr lang="en-US" dirty="0"/>
          </a:p>
        </p:txBody>
      </p:sp>
    </p:spTree>
    <p:extLst>
      <p:ext uri="{BB962C8B-B14F-4D97-AF65-F5344CB8AC3E}">
        <p14:creationId xmlns:p14="http://schemas.microsoft.com/office/powerpoint/2010/main" val="1245840614"/>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 </a:t>
            </a:r>
            <a:endParaRPr lang="en-US" dirty="0"/>
          </a:p>
        </p:txBody>
      </p:sp>
      <p:sp>
        <p:nvSpPr>
          <p:cNvPr id="3" name="Content Placeholder 2"/>
          <p:cNvSpPr>
            <a:spLocks noGrp="1"/>
          </p:cNvSpPr>
          <p:nvPr>
            <p:ph idx="1"/>
          </p:nvPr>
        </p:nvSpPr>
        <p:spPr/>
        <p:txBody>
          <a:bodyPr/>
          <a:lstStyle/>
          <a:p>
            <a:r>
              <a:rPr lang="en-US" dirty="0" smtClean="0"/>
              <a:t>Paste the action into the correct parenting style column </a:t>
            </a:r>
          </a:p>
          <a:p>
            <a:r>
              <a:rPr lang="en-US" dirty="0" smtClean="0"/>
              <a:t>Under each column explain the psychological impact of the style. (</a:t>
            </a:r>
            <a:r>
              <a:rPr lang="en-US" dirty="0"/>
              <a:t>How would each parenting style impact the children involved? </a:t>
            </a:r>
            <a:r>
              <a:rPr lang="en-US" dirty="0" smtClean="0"/>
              <a:t>)</a:t>
            </a:r>
            <a:endParaRPr lang="en-US" dirty="0"/>
          </a:p>
        </p:txBody>
      </p:sp>
    </p:spTree>
    <p:extLst>
      <p:ext uri="{BB962C8B-B14F-4D97-AF65-F5344CB8AC3E}">
        <p14:creationId xmlns:p14="http://schemas.microsoft.com/office/powerpoint/2010/main" val="2396627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Families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24913672"/>
              </p:ext>
            </p:extLst>
          </p:nvPr>
        </p:nvGraphicFramePr>
        <p:xfrm>
          <a:off x="203200" y="1540932"/>
          <a:ext cx="8720668" cy="5065164"/>
        </p:xfrm>
        <a:graphic>
          <a:graphicData uri="http://schemas.openxmlformats.org/drawingml/2006/table">
            <a:tbl>
              <a:tblPr firstRow="1" bandRow="1">
                <a:tableStyleId>{5C22544A-7EE6-4342-B048-85BDC9FD1C3A}</a:tableStyleId>
              </a:tblPr>
              <a:tblGrid>
                <a:gridCol w="1591733"/>
                <a:gridCol w="1828800"/>
                <a:gridCol w="1659467"/>
                <a:gridCol w="3640668"/>
              </a:tblGrid>
              <a:tr h="516064">
                <a:tc>
                  <a:txBody>
                    <a:bodyPr/>
                    <a:lstStyle/>
                    <a:p>
                      <a:r>
                        <a:rPr lang="en-US" sz="1400" dirty="0" smtClean="0"/>
                        <a:t>Interracial Marriage</a:t>
                      </a:r>
                      <a:endParaRPr lang="en-US" sz="1400" dirty="0"/>
                    </a:p>
                  </a:txBody>
                  <a:tcPr/>
                </a:tc>
                <a:tc>
                  <a:txBody>
                    <a:bodyPr/>
                    <a:lstStyle/>
                    <a:p>
                      <a:r>
                        <a:rPr lang="en-US" sz="1400" dirty="0" smtClean="0"/>
                        <a:t>Interfaith marriage </a:t>
                      </a:r>
                      <a:endParaRPr lang="en-US" sz="1400" dirty="0"/>
                    </a:p>
                  </a:txBody>
                  <a:tcPr/>
                </a:tc>
                <a:tc>
                  <a:txBody>
                    <a:bodyPr/>
                    <a:lstStyle/>
                    <a:p>
                      <a:r>
                        <a:rPr lang="en-US" sz="1400" dirty="0" smtClean="0"/>
                        <a:t>Gay Marriage</a:t>
                      </a:r>
                      <a:endParaRPr lang="en-US" sz="1400" dirty="0"/>
                    </a:p>
                  </a:txBody>
                  <a:tcPr/>
                </a:tc>
                <a:tc>
                  <a:txBody>
                    <a:bodyPr/>
                    <a:lstStyle/>
                    <a:p>
                      <a:r>
                        <a:rPr lang="en-US" sz="1400" dirty="0" smtClean="0"/>
                        <a:t>Adoption</a:t>
                      </a:r>
                      <a:endParaRPr lang="en-US" sz="1400" dirty="0"/>
                    </a:p>
                  </a:txBody>
                  <a:tcPr/>
                </a:tc>
              </a:tr>
              <a:tr h="45470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When two people of differing racial groups marry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r>
                        <a:rPr lang="en-US" sz="1400" b="0" i="1" dirty="0" smtClean="0"/>
                        <a:t>Loving v. Virginia</a:t>
                      </a:r>
                      <a:r>
                        <a:rPr lang="en-US" sz="1400" b="0" dirty="0" smtClean="0"/>
                        <a:t>, </a:t>
                      </a:r>
                      <a:r>
                        <a:rPr lang="en-US" sz="1400" dirty="0" smtClean="0"/>
                        <a:t>(1967),</a:t>
                      </a:r>
                      <a:r>
                        <a:rPr lang="en-US" sz="1400" baseline="0" dirty="0" smtClean="0"/>
                        <a:t> </a:t>
                      </a:r>
                      <a:r>
                        <a:rPr lang="en-US" sz="1400" baseline="0" dirty="0" err="1" smtClean="0"/>
                        <a:t>SCOTUS</a:t>
                      </a:r>
                      <a:r>
                        <a:rPr lang="en-US" sz="1400" baseline="30000" dirty="0" smtClean="0"/>
                        <a:t> </a:t>
                      </a:r>
                      <a:r>
                        <a:rPr lang="en-US" sz="1400" dirty="0" smtClean="0"/>
                        <a:t>ruled that laws prohibiting interracial marriage</a:t>
                      </a:r>
                      <a:r>
                        <a:rPr lang="en-US" sz="1400" baseline="0" dirty="0" smtClean="0"/>
                        <a:t> are unconstitutional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Marriage between partners professing different religions.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Universal Declaration of Human Rights (1948), states that men and women who have reached the age of majority have the right to marry "without any limitation due to race, nationality or religion” although many religions still frown upon it</a:t>
                      </a:r>
                    </a:p>
                    <a:p>
                      <a:endParaRPr lang="en-US" sz="1400" dirty="0"/>
                    </a:p>
                  </a:txBody>
                  <a:tcPr/>
                </a:tc>
                <a:tc>
                  <a:txBody>
                    <a:bodyPr/>
                    <a:lstStyle/>
                    <a:p>
                      <a:r>
                        <a:rPr lang="en-US" sz="1400" dirty="0" smtClean="0"/>
                        <a:t>Marriage between partners of the same sex.</a:t>
                      </a:r>
                    </a:p>
                    <a:p>
                      <a:endParaRPr lang="en-US" sz="1400" i="1" dirty="0" smtClean="0"/>
                    </a:p>
                    <a:p>
                      <a:r>
                        <a:rPr lang="en-US" sz="1400" i="1" dirty="0" err="1" smtClean="0"/>
                        <a:t>Obergefell</a:t>
                      </a:r>
                      <a:r>
                        <a:rPr lang="en-US" sz="1400" i="1" dirty="0" smtClean="0"/>
                        <a:t> v. Hodges</a:t>
                      </a:r>
                      <a:r>
                        <a:rPr lang="en-US" sz="1400" dirty="0" smtClean="0"/>
                        <a:t>  (2015),</a:t>
                      </a:r>
                    </a:p>
                    <a:p>
                      <a:r>
                        <a:rPr lang="en-US" sz="1400" dirty="0" smtClean="0"/>
                        <a:t>SCOTUS</a:t>
                      </a:r>
                      <a:r>
                        <a:rPr lang="en-US" sz="1400" baseline="0" dirty="0" smtClean="0"/>
                        <a:t> ruled</a:t>
                      </a:r>
                      <a:r>
                        <a:rPr lang="en-US" sz="1400" dirty="0" smtClean="0"/>
                        <a:t> that state-level bans on same-sex marriage are unconstitutional.</a:t>
                      </a:r>
                      <a:endParaRPr lang="en-US" sz="1400" dirty="0"/>
                    </a:p>
                  </a:txBody>
                  <a:tcPr/>
                </a:tc>
                <a:tc>
                  <a:txBody>
                    <a:bodyPr/>
                    <a:lstStyle/>
                    <a:p>
                      <a:r>
                        <a:rPr lang="en-US" sz="1400" dirty="0" smtClean="0"/>
                        <a:t>Adoption is a process where a person assumes the parenting for another and</a:t>
                      </a:r>
                      <a:r>
                        <a:rPr lang="en-US" sz="1400" baseline="0" dirty="0" smtClean="0"/>
                        <a:t> </a:t>
                      </a:r>
                      <a:r>
                        <a:rPr lang="en-US" sz="1400" dirty="0" smtClean="0"/>
                        <a:t>permanently transfers all rights and responsibilities from the original parents.</a:t>
                      </a:r>
                    </a:p>
                    <a:p>
                      <a:endParaRPr lang="en-US" sz="1400" dirty="0" smtClean="0"/>
                    </a:p>
                    <a:p>
                      <a:pPr marL="285750" indent="-285750">
                        <a:buFont typeface="Arial"/>
                        <a:buChar char="•"/>
                      </a:pPr>
                      <a:r>
                        <a:rPr lang="en-US" sz="1400" dirty="0" smtClean="0"/>
                        <a:t>120,000 families looking to adopt each year.</a:t>
                      </a:r>
                    </a:p>
                    <a:p>
                      <a:pPr marL="285750" indent="-285750">
                        <a:buFont typeface="Arial"/>
                        <a:buChar char="•"/>
                      </a:pPr>
                      <a:r>
                        <a:rPr lang="en-US" sz="1400" dirty="0" smtClean="0"/>
                        <a:t>20,000 or more U.S.-born infants are placed for adoption every year</a:t>
                      </a:r>
                    </a:p>
                    <a:p>
                      <a:pPr marL="285750" indent="-285750">
                        <a:buFont typeface="Arial"/>
                        <a:buChar char="•"/>
                      </a:pPr>
                      <a:r>
                        <a:rPr lang="en-US" sz="1400" dirty="0" smtClean="0"/>
                        <a:t>About 1 million children in the U.S. live with adoptive parents.</a:t>
                      </a:r>
                    </a:p>
                    <a:p>
                      <a:pPr marL="285750" indent="-285750">
                        <a:buFont typeface="Arial"/>
                        <a:buChar char="•"/>
                      </a:pPr>
                      <a:r>
                        <a:rPr lang="en-US" sz="1400" dirty="0" smtClean="0"/>
                        <a:t>Mothers who give up their children: are more likely to finish school,</a:t>
                      </a:r>
                      <a:r>
                        <a:rPr lang="en-US" sz="1400" baseline="0" dirty="0" smtClean="0"/>
                        <a:t> </a:t>
                      </a:r>
                      <a:r>
                        <a:rPr lang="en-US" sz="1400" dirty="0" smtClean="0"/>
                        <a:t>less likely to live in poverty and receive public assistance </a:t>
                      </a:r>
                    </a:p>
                    <a:p>
                      <a:pPr marL="285750" indent="-285750">
                        <a:buFont typeface="Arial"/>
                        <a:buChar char="•"/>
                      </a:pPr>
                      <a:r>
                        <a:rPr lang="en-US" sz="1400" dirty="0" smtClean="0"/>
                        <a:t>Adopted teens are more likely to live with two parents in a middle-class family.</a:t>
                      </a:r>
                    </a:p>
                    <a:p>
                      <a:endParaRPr lang="en-US" sz="1400" dirty="0"/>
                    </a:p>
                  </a:txBody>
                  <a:tcPr/>
                </a:tc>
              </a:tr>
            </a:tbl>
          </a:graphicData>
        </a:graphic>
      </p:graphicFrame>
    </p:spTree>
    <p:extLst>
      <p:ext uri="{BB962C8B-B14F-4D97-AF65-F5344CB8AC3E}">
        <p14:creationId xmlns:p14="http://schemas.microsoft.com/office/powerpoint/2010/main" val="1037536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Perspective</a:t>
            </a:r>
            <a:endParaRPr lang="en-US" dirty="0"/>
          </a:p>
        </p:txBody>
      </p:sp>
      <p:sp>
        <p:nvSpPr>
          <p:cNvPr id="3" name="Content Placeholder 2"/>
          <p:cNvSpPr>
            <a:spLocks noGrp="1"/>
          </p:cNvSpPr>
          <p:nvPr>
            <p:ph idx="1"/>
          </p:nvPr>
        </p:nvSpPr>
        <p:spPr/>
        <p:txBody>
          <a:bodyPr>
            <a:normAutofit/>
          </a:bodyPr>
          <a:lstStyle/>
          <a:p>
            <a:r>
              <a:rPr lang="en-US" dirty="0" smtClean="0"/>
              <a:t>Four types of parenting styles</a:t>
            </a:r>
          </a:p>
          <a:p>
            <a:pPr lvl="1"/>
            <a:r>
              <a:rPr lang="en-US" dirty="0" smtClean="0"/>
              <a:t>Authoritative</a:t>
            </a:r>
          </a:p>
          <a:p>
            <a:pPr lvl="1"/>
            <a:r>
              <a:rPr lang="en-US" dirty="0" smtClean="0"/>
              <a:t>Authoritarian</a:t>
            </a:r>
          </a:p>
          <a:p>
            <a:pPr lvl="1"/>
            <a:r>
              <a:rPr lang="en-US" dirty="0" smtClean="0"/>
              <a:t> Permissive</a:t>
            </a:r>
          </a:p>
          <a:p>
            <a:pPr lvl="1"/>
            <a:r>
              <a:rPr lang="en-US" smtClean="0"/>
              <a:t>Uninvolved</a:t>
            </a:r>
            <a:endParaRPr lang="en-US" dirty="0" smtClean="0"/>
          </a:p>
          <a:p>
            <a:r>
              <a:rPr lang="en-US" dirty="0" smtClean="0"/>
              <a:t>The type of parenting style will impact the child</a:t>
            </a:r>
          </a:p>
          <a:p>
            <a:r>
              <a:rPr lang="en-US" dirty="0" smtClean="0"/>
              <a:t>The type of family a child is raised in will also impact the child </a:t>
            </a:r>
          </a:p>
        </p:txBody>
      </p:sp>
    </p:spTree>
    <p:extLst>
      <p:ext uri="{BB962C8B-B14F-4D97-AF65-F5344CB8AC3E}">
        <p14:creationId xmlns:p14="http://schemas.microsoft.com/office/powerpoint/2010/main" val="4020176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Essay #</a:t>
            </a:r>
            <a:r>
              <a:rPr lang="en-US" dirty="0" smtClean="0"/>
              <a:t>3</a:t>
            </a:r>
            <a:endParaRPr lang="en-US" dirty="0"/>
          </a:p>
        </p:txBody>
      </p:sp>
      <p:sp>
        <p:nvSpPr>
          <p:cNvPr id="3" name="Content Placeholder 2"/>
          <p:cNvSpPr>
            <a:spLocks noGrp="1"/>
          </p:cNvSpPr>
          <p:nvPr>
            <p:ph idx="1"/>
          </p:nvPr>
        </p:nvSpPr>
        <p:spPr/>
        <p:txBody>
          <a:bodyPr>
            <a:normAutofit/>
          </a:bodyPr>
          <a:lstStyle/>
          <a:p>
            <a:pPr lvl="0"/>
            <a:r>
              <a:rPr lang="en-US" dirty="0"/>
              <a:t>Explain the type of household a child can be raised in. (2 households – single family, gay, parenting type etc.)</a:t>
            </a:r>
          </a:p>
          <a:p>
            <a:pPr lvl="0"/>
            <a:r>
              <a:rPr lang="en-US" dirty="0"/>
              <a:t>Counter Argument</a:t>
            </a:r>
          </a:p>
          <a:p>
            <a:pPr lvl="0"/>
            <a:r>
              <a:rPr lang="en-US" dirty="0"/>
              <a:t>Evaluate which type of household will produce the best child.  </a:t>
            </a:r>
          </a:p>
          <a:p>
            <a:endParaRPr lang="en-US" dirty="0"/>
          </a:p>
        </p:txBody>
      </p:sp>
    </p:spTree>
    <p:extLst>
      <p:ext uri="{BB962C8B-B14F-4D97-AF65-F5344CB8AC3E}">
        <p14:creationId xmlns:p14="http://schemas.microsoft.com/office/powerpoint/2010/main" val="293337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normAutofit/>
          </a:bodyPr>
          <a:lstStyle/>
          <a:p>
            <a:r>
              <a:rPr lang="en-US" dirty="0" smtClean="0"/>
              <a:t>Romantic Relationships</a:t>
            </a:r>
            <a:endParaRPr lang="en-US" dirty="0"/>
          </a:p>
        </p:txBody>
      </p:sp>
      <p:sp>
        <p:nvSpPr>
          <p:cNvPr id="575491" name="Rectangle 3"/>
          <p:cNvSpPr>
            <a:spLocks noGrp="1" noChangeArrowheads="1"/>
          </p:cNvSpPr>
          <p:nvPr>
            <p:ph type="body" idx="1"/>
          </p:nvPr>
        </p:nvSpPr>
        <p:spPr/>
        <p:txBody>
          <a:bodyPr>
            <a:normAutofit fontScale="85000" lnSpcReduction="20000"/>
          </a:bodyPr>
          <a:lstStyle/>
          <a:p>
            <a:r>
              <a:rPr lang="en-US" dirty="0"/>
              <a:t>Monogamy: form of marriage in which one woman and one man are married only to each other</a:t>
            </a:r>
          </a:p>
          <a:p>
            <a:r>
              <a:rPr lang="en-US" dirty="0"/>
              <a:t>Serial monogamy: when a person has several spouses in his or her lifetime, but only one spouse at a time</a:t>
            </a:r>
          </a:p>
          <a:p>
            <a:r>
              <a:rPr lang="en-US" dirty="0" smtClean="0"/>
              <a:t>Polygamy</a:t>
            </a:r>
            <a:r>
              <a:rPr lang="en-US" dirty="0"/>
              <a:t>: when an individual </a:t>
            </a:r>
            <a:r>
              <a:rPr lang="en-US" dirty="0" smtClean="0"/>
              <a:t> has </a:t>
            </a:r>
            <a:r>
              <a:rPr lang="en-US" dirty="0"/>
              <a:t>several husbands or </a:t>
            </a:r>
            <a:r>
              <a:rPr lang="en-US" dirty="0" smtClean="0"/>
              <a:t> wives </a:t>
            </a:r>
            <a:r>
              <a:rPr lang="en-US" dirty="0"/>
              <a:t>simultaneously</a:t>
            </a:r>
          </a:p>
          <a:p>
            <a:pPr lvl="1"/>
            <a:r>
              <a:rPr lang="en-US" dirty="0"/>
              <a:t>Polygyny: marriage of a man to more than one woman at a time</a:t>
            </a:r>
          </a:p>
          <a:p>
            <a:pPr lvl="1"/>
            <a:r>
              <a:rPr lang="en-US" dirty="0"/>
              <a:t>Polyandry: marriage of a woman to more than one husband at the same time</a:t>
            </a:r>
          </a:p>
          <a:p>
            <a:pPr lvl="2"/>
            <a:r>
              <a:rPr lang="en-US" dirty="0"/>
              <a:t>Exceedingly rare </a:t>
            </a:r>
          </a:p>
        </p:txBody>
      </p:sp>
    </p:spTree>
    <p:extLst>
      <p:ext uri="{BB962C8B-B14F-4D97-AF65-F5344CB8AC3E}">
        <p14:creationId xmlns:p14="http://schemas.microsoft.com/office/powerpoint/2010/main" val="3217791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549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549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5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normAutofit/>
          </a:bodyPr>
          <a:lstStyle/>
          <a:p>
            <a:pPr>
              <a:lnSpc>
                <a:spcPct val="95000"/>
              </a:lnSpc>
            </a:pPr>
            <a:r>
              <a:rPr lang="en-US" dirty="0"/>
              <a:t>Kinship </a:t>
            </a:r>
            <a:r>
              <a:rPr lang="en-US" dirty="0" smtClean="0"/>
              <a:t>Patterns</a:t>
            </a:r>
            <a:endParaRPr lang="en-US" dirty="0"/>
          </a:p>
        </p:txBody>
      </p:sp>
      <p:sp>
        <p:nvSpPr>
          <p:cNvPr id="577539" name="Rectangle 3"/>
          <p:cNvSpPr>
            <a:spLocks noGrp="1" noChangeArrowheads="1"/>
          </p:cNvSpPr>
          <p:nvPr>
            <p:ph type="body" idx="1"/>
          </p:nvPr>
        </p:nvSpPr>
        <p:spPr/>
        <p:txBody>
          <a:bodyPr/>
          <a:lstStyle/>
          <a:p>
            <a:r>
              <a:rPr lang="en-US" dirty="0" smtClean="0"/>
              <a:t>Kinship: state of being related to others</a:t>
            </a:r>
          </a:p>
          <a:p>
            <a:r>
              <a:rPr lang="en-US" dirty="0" smtClean="0"/>
              <a:t>Bilateral descent: both sides of person</a:t>
            </a:r>
            <a:r>
              <a:rPr lang="en-US" dirty="0" smtClean="0">
                <a:latin typeface="Arial"/>
              </a:rPr>
              <a:t>’</a:t>
            </a:r>
            <a:r>
              <a:rPr lang="en-US" dirty="0" smtClean="0"/>
              <a:t>s family equally important</a:t>
            </a:r>
          </a:p>
          <a:p>
            <a:r>
              <a:rPr lang="en-US" dirty="0" smtClean="0"/>
              <a:t>Patrilineal descent: only father</a:t>
            </a:r>
            <a:r>
              <a:rPr lang="en-US" dirty="0" smtClean="0">
                <a:latin typeface="Arial"/>
              </a:rPr>
              <a:t>’</a:t>
            </a:r>
            <a:r>
              <a:rPr lang="en-US" dirty="0" smtClean="0"/>
              <a:t>s relatives are significant</a:t>
            </a:r>
          </a:p>
          <a:p>
            <a:r>
              <a:rPr lang="en-US" dirty="0" smtClean="0"/>
              <a:t>Matrilineal descent: only mother</a:t>
            </a:r>
            <a:r>
              <a:rPr lang="en-US" dirty="0" smtClean="0">
                <a:latin typeface="Arial"/>
              </a:rPr>
              <a:t>’</a:t>
            </a:r>
            <a:r>
              <a:rPr lang="en-US" dirty="0" smtClean="0"/>
              <a:t>s relatives are significant</a:t>
            </a:r>
            <a:endParaRPr lang="en-US" dirty="0"/>
          </a:p>
        </p:txBody>
      </p:sp>
    </p:spTree>
    <p:extLst>
      <p:ext uri="{BB962C8B-B14F-4D97-AF65-F5344CB8AC3E}">
        <p14:creationId xmlns:p14="http://schemas.microsoft.com/office/powerpoint/2010/main" val="529574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75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75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7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normAutofit/>
          </a:bodyPr>
          <a:lstStyle/>
          <a:p>
            <a:r>
              <a:rPr lang="en-US" dirty="0"/>
              <a:t>Authority </a:t>
            </a:r>
            <a:r>
              <a:rPr lang="en-US" dirty="0" smtClean="0"/>
              <a:t>Patterns</a:t>
            </a:r>
            <a:endParaRPr lang="en-US" dirty="0"/>
          </a:p>
        </p:txBody>
      </p:sp>
      <p:sp>
        <p:nvSpPr>
          <p:cNvPr id="579587" name="Rectangle 3"/>
          <p:cNvSpPr>
            <a:spLocks noGrp="1" noChangeArrowheads="1"/>
          </p:cNvSpPr>
          <p:nvPr>
            <p:ph type="body" idx="1"/>
          </p:nvPr>
        </p:nvSpPr>
        <p:spPr/>
        <p:txBody>
          <a:bodyPr/>
          <a:lstStyle/>
          <a:p>
            <a:r>
              <a:rPr lang="en-US" dirty="0"/>
              <a:t>Patriarchy: males are expected to dominate in all family decision making</a:t>
            </a:r>
          </a:p>
          <a:p>
            <a:r>
              <a:rPr lang="en-US" dirty="0"/>
              <a:t>Matriarchy: women have greater authority than men</a:t>
            </a:r>
          </a:p>
          <a:p>
            <a:r>
              <a:rPr lang="en-US" dirty="0"/>
              <a:t>Egalitarian family: family in which spouses are regarded as equals</a:t>
            </a:r>
          </a:p>
        </p:txBody>
      </p:sp>
    </p:spTree>
    <p:extLst>
      <p:ext uri="{BB962C8B-B14F-4D97-AF65-F5344CB8AC3E}">
        <p14:creationId xmlns:p14="http://schemas.microsoft.com/office/powerpoint/2010/main" val="393024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9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Orientation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Heterosexuality</a:t>
            </a:r>
          </a:p>
          <a:p>
            <a:r>
              <a:rPr lang="en-US" dirty="0" smtClean="0"/>
              <a:t>Homosexuality </a:t>
            </a:r>
          </a:p>
          <a:p>
            <a:r>
              <a:rPr lang="en-US" dirty="0" smtClean="0"/>
              <a:t>Bisexuality</a:t>
            </a:r>
          </a:p>
          <a:p>
            <a:r>
              <a:rPr lang="en-US" dirty="0" smtClean="0"/>
              <a:t>Asexuality</a:t>
            </a:r>
          </a:p>
          <a:p>
            <a:endParaRPr lang="en-US" dirty="0"/>
          </a:p>
          <a:p>
            <a:r>
              <a:rPr lang="en-US" dirty="0" smtClean="0"/>
              <a:t>5.6% of adult men and 12.7% of adult women report engaging in homosexual activity at some point in their lives.</a:t>
            </a:r>
          </a:p>
          <a:p>
            <a:r>
              <a:rPr lang="en-US" dirty="0" smtClean="0"/>
              <a:t>1.7% (men) 1.1% (women) define themselves </a:t>
            </a:r>
            <a:r>
              <a:rPr lang="en-US" smtClean="0"/>
              <a:t>as homosexual</a:t>
            </a:r>
          </a:p>
          <a:p>
            <a:endParaRPr lang="en-US" dirty="0" smtClean="0"/>
          </a:p>
          <a:p>
            <a:endParaRPr lang="en-US" dirty="0"/>
          </a:p>
        </p:txBody>
      </p:sp>
    </p:spTree>
    <p:extLst>
      <p:ext uri="{BB962C8B-B14F-4D97-AF65-F5344CB8AC3E}">
        <p14:creationId xmlns:p14="http://schemas.microsoft.com/office/powerpoint/2010/main" val="199004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Teen Pregnancy Across the US</a:t>
            </a:r>
            <a:endParaRPr lang="en-US" dirty="0"/>
          </a:p>
        </p:txBody>
      </p:sp>
      <p:sp>
        <p:nvSpPr>
          <p:cNvPr id="5" name="Text Placeholder 4"/>
          <p:cNvSpPr>
            <a:spLocks noGrp="1"/>
          </p:cNvSpPr>
          <p:nvPr>
            <p:ph type="body" sz="half" idx="2"/>
          </p:nvPr>
        </p:nvSpPr>
        <p:spPr/>
        <p:txBody>
          <a:bodyPr/>
          <a:lstStyle/>
          <a:p>
            <a:r>
              <a:rPr lang="en-US" dirty="0" smtClean="0"/>
              <a:t>What patterns do you see?</a:t>
            </a:r>
          </a:p>
          <a:p>
            <a:r>
              <a:rPr lang="en-US" dirty="0" smtClean="0"/>
              <a:t>What explanation can you come up with?</a:t>
            </a:r>
            <a:endParaRPr lang="en-US" dirty="0"/>
          </a:p>
        </p:txBody>
      </p:sp>
      <p:pic>
        <p:nvPicPr>
          <p:cNvPr id="4" name="Content Placeholder 3"/>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6071" b="28275"/>
          <a:stretch/>
        </p:blipFill>
        <p:spPr>
          <a:xfrm>
            <a:off x="127000" y="152400"/>
            <a:ext cx="9017000" cy="4851400"/>
          </a:xfrm>
        </p:spPr>
      </p:pic>
    </p:spTree>
    <p:extLst>
      <p:ext uri="{BB962C8B-B14F-4D97-AF65-F5344CB8AC3E}">
        <p14:creationId xmlns:p14="http://schemas.microsoft.com/office/powerpoint/2010/main" val="16440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en-US"/>
              <a:t>Courtship and Mate Selection</a:t>
            </a:r>
          </a:p>
        </p:txBody>
      </p:sp>
      <p:sp>
        <p:nvSpPr>
          <p:cNvPr id="584707" name="Rectangle 3"/>
          <p:cNvSpPr>
            <a:spLocks noGrp="1" noChangeArrowheads="1"/>
          </p:cNvSpPr>
          <p:nvPr>
            <p:ph type="body" idx="1"/>
          </p:nvPr>
        </p:nvSpPr>
        <p:spPr/>
        <p:txBody>
          <a:bodyPr>
            <a:normAutofit fontScale="92500" lnSpcReduction="20000"/>
          </a:bodyPr>
          <a:lstStyle/>
          <a:p>
            <a:r>
              <a:rPr lang="en-US" dirty="0"/>
              <a:t>Aspects of Mate Selection</a:t>
            </a:r>
          </a:p>
          <a:p>
            <a:pPr lvl="1"/>
            <a:r>
              <a:rPr lang="en-US" dirty="0"/>
              <a:t>Many societies have explicit or unstated rules that define acceptable mates</a:t>
            </a:r>
          </a:p>
          <a:p>
            <a:pPr lvl="1"/>
            <a:r>
              <a:rPr lang="en-US" dirty="0"/>
              <a:t>Endogamy: specifies groups within which a spouse must be found and prohibits marriage with members of other groups</a:t>
            </a:r>
          </a:p>
          <a:p>
            <a:pPr lvl="1"/>
            <a:r>
              <a:rPr lang="en-US" dirty="0"/>
              <a:t>Exogamy: requires mate selection outside certain groups, usually </a:t>
            </a:r>
            <a:r>
              <a:rPr lang="en-US" dirty="0" smtClean="0"/>
              <a:t>one</a:t>
            </a:r>
            <a:r>
              <a:rPr lang="en-US" dirty="0" smtClean="0">
                <a:latin typeface="Arial"/>
              </a:rPr>
              <a:t>’</a:t>
            </a:r>
            <a:r>
              <a:rPr lang="en-US" dirty="0" smtClean="0"/>
              <a:t>s </a:t>
            </a:r>
            <a:r>
              <a:rPr lang="en-US" dirty="0"/>
              <a:t>own family or certain </a:t>
            </a:r>
            <a:r>
              <a:rPr lang="en-US" dirty="0" smtClean="0"/>
              <a:t>kin</a:t>
            </a:r>
          </a:p>
          <a:p>
            <a:pPr lvl="1"/>
            <a:r>
              <a:rPr lang="en-US" dirty="0" smtClean="0"/>
              <a:t>Incest </a:t>
            </a:r>
            <a:r>
              <a:rPr lang="en-US" dirty="0"/>
              <a:t>taboo: social norm common to </a:t>
            </a:r>
            <a:r>
              <a:rPr lang="en-US" dirty="0" smtClean="0"/>
              <a:t>all </a:t>
            </a:r>
            <a:r>
              <a:rPr lang="en-US" dirty="0"/>
              <a:t>societies that prohibits sexual relationships between certain culturally specified relationships</a:t>
            </a:r>
          </a:p>
          <a:p>
            <a:pPr lvl="1"/>
            <a:r>
              <a:rPr lang="en-US" dirty="0"/>
              <a:t>Homogamy: conscious or unconscious tendency to select mate with personal characteristics similar to </a:t>
            </a:r>
            <a:r>
              <a:rPr lang="en-US" dirty="0" smtClean="0"/>
              <a:t>one</a:t>
            </a:r>
            <a:r>
              <a:rPr lang="en-US" dirty="0" smtClean="0">
                <a:latin typeface="Arial"/>
              </a:rPr>
              <a:t>’</a:t>
            </a:r>
            <a:r>
              <a:rPr lang="en-US" dirty="0" smtClean="0"/>
              <a:t>s </a:t>
            </a:r>
            <a:r>
              <a:rPr lang="en-US" dirty="0"/>
              <a:t>own</a:t>
            </a:r>
          </a:p>
          <a:p>
            <a:pPr lvl="1"/>
            <a:endParaRPr lang="en-US" dirty="0"/>
          </a:p>
        </p:txBody>
      </p:sp>
    </p:spTree>
    <p:extLst>
      <p:ext uri="{BB962C8B-B14F-4D97-AF65-F5344CB8AC3E}">
        <p14:creationId xmlns:p14="http://schemas.microsoft.com/office/powerpoint/2010/main" val="2470410772"/>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47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47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4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47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4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Arrange Marriages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Today</a:t>
            </a:r>
            <a:r>
              <a:rPr lang="en-US" dirty="0"/>
              <a:t>, arranged marriage is largely practiced in </a:t>
            </a:r>
            <a:r>
              <a:rPr lang="en-US" dirty="0" smtClean="0"/>
              <a:t>Asia </a:t>
            </a:r>
            <a:r>
              <a:rPr lang="en-US" dirty="0"/>
              <a:t>(India, Nepal, Pakistan, Bangladesh, Sri Lanka)</a:t>
            </a:r>
            <a:r>
              <a:rPr lang="en-US" dirty="0" smtClean="0"/>
              <a:t>,Africa</a:t>
            </a:r>
            <a:r>
              <a:rPr lang="en-US" dirty="0"/>
              <a:t>, the Middle </a:t>
            </a:r>
            <a:r>
              <a:rPr lang="en-US" dirty="0" smtClean="0"/>
              <a:t>East</a:t>
            </a:r>
          </a:p>
          <a:p>
            <a:r>
              <a:rPr lang="en-US" dirty="0" smtClean="0"/>
              <a:t>Arranged </a:t>
            </a:r>
            <a:r>
              <a:rPr lang="en-US" dirty="0"/>
              <a:t>marriages are </a:t>
            </a:r>
            <a:r>
              <a:rPr lang="en-US" dirty="0" smtClean="0"/>
              <a:t>usually </a:t>
            </a:r>
            <a:r>
              <a:rPr lang="en-US" dirty="0"/>
              <a:t>decided by the parents or an older family member. The match could be selected by parents, a matchmaking agent, </a:t>
            </a:r>
            <a:r>
              <a:rPr lang="en-US" dirty="0" smtClean="0"/>
              <a:t>or </a:t>
            </a:r>
            <a:r>
              <a:rPr lang="en-US" dirty="0"/>
              <a:t>a trusted third party. In many communities, priests or </a:t>
            </a:r>
            <a:r>
              <a:rPr lang="en-US" dirty="0" smtClean="0"/>
              <a:t>religious leaders </a:t>
            </a:r>
            <a:r>
              <a:rPr lang="en-US" dirty="0"/>
              <a:t>as well as relatives or family friends play a major role in </a:t>
            </a:r>
            <a:r>
              <a:rPr lang="en-US" dirty="0" smtClean="0"/>
              <a:t>matchmaking</a:t>
            </a:r>
            <a:endParaRPr lang="en-US" dirty="0"/>
          </a:p>
          <a:p>
            <a:r>
              <a:rPr lang="en-US" dirty="0" smtClean="0"/>
              <a:t>Arranged </a:t>
            </a:r>
            <a:r>
              <a:rPr lang="en-US" dirty="0"/>
              <a:t>marriages vary in both nature and duration of time from meeting to engagement. In an "introduction only" arranged marriage, the parents may only introduce their son or daughter to a potential spouse. From that point on, it is up to the children to manage the relationship and make a choice. There is no set time period. </a:t>
            </a:r>
          </a:p>
        </p:txBody>
      </p:sp>
    </p:spTree>
    <p:extLst>
      <p:ext uri="{BB962C8B-B14F-4D97-AF65-F5344CB8AC3E}">
        <p14:creationId xmlns:p14="http://schemas.microsoft.com/office/powerpoint/2010/main" val="3731552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288</TotalTime>
  <Words>1255</Words>
  <Application>Microsoft Macintosh PowerPoint</Application>
  <PresentationFormat>On-screen Show (4:3)</PresentationFormat>
  <Paragraphs>116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Rockwell</vt:lpstr>
      <vt:lpstr>Wingdings 2</vt:lpstr>
      <vt:lpstr>Arial</vt:lpstr>
      <vt:lpstr>Foundry</vt:lpstr>
      <vt:lpstr>Family and Intimate Relationship </vt:lpstr>
      <vt:lpstr>Family</vt:lpstr>
      <vt:lpstr>Romantic Relationships</vt:lpstr>
      <vt:lpstr>Kinship Patterns</vt:lpstr>
      <vt:lpstr>Authority Patterns</vt:lpstr>
      <vt:lpstr>Sexual Orientation</vt:lpstr>
      <vt:lpstr>Teen Pregnancy Across the US</vt:lpstr>
      <vt:lpstr>Courtship and Mate Selection</vt:lpstr>
      <vt:lpstr>Arrange Marriages</vt:lpstr>
      <vt:lpstr>The U.S. Family</vt:lpstr>
      <vt:lpstr>Contraceptives Used Among Married Women </vt:lpstr>
      <vt:lpstr>First-Cousin Marriage Laws</vt:lpstr>
      <vt:lpstr>Dual-Income Families</vt:lpstr>
      <vt:lpstr>Prenuptial Agreement</vt:lpstr>
      <vt:lpstr>Divorce</vt:lpstr>
      <vt:lpstr>Divorce</vt:lpstr>
      <vt:lpstr>Economic Perspective</vt:lpstr>
      <vt:lpstr>Traditional Family </vt:lpstr>
      <vt:lpstr>The Four Parenting Styles</vt:lpstr>
      <vt:lpstr>Group Work </vt:lpstr>
      <vt:lpstr>Types of Families</vt:lpstr>
      <vt:lpstr>Psychological Perspective</vt:lpstr>
      <vt:lpstr>Essay #3</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and Intimate Relationship </dc:title>
  <dc:creator>Erin Sue</dc:creator>
  <cp:lastModifiedBy>Rubin Erin</cp:lastModifiedBy>
  <cp:revision>64</cp:revision>
  <dcterms:created xsi:type="dcterms:W3CDTF">2012-12-02T16:47:29Z</dcterms:created>
  <dcterms:modified xsi:type="dcterms:W3CDTF">2017-12-03T19:12:14Z</dcterms:modified>
</cp:coreProperties>
</file>